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cabularyninja@yahoo.com" initials="v" lastIdx="1" clrIdx="0">
    <p:extLst>
      <p:ext uri="{19B8F6BF-5375-455C-9EA6-DF929625EA0E}">
        <p15:presenceInfo xmlns:p15="http://schemas.microsoft.com/office/powerpoint/2012/main" userId="2fa6320d1b3feb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0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6"/>
    <p:restoredTop sz="94657"/>
  </p:normalViewPr>
  <p:slideViewPr>
    <p:cSldViewPr snapToGrid="0" snapToObjects="1">
      <p:cViewPr varScale="1">
        <p:scale>
          <a:sx n="67" d="100"/>
          <a:sy n="67" d="100"/>
        </p:scale>
        <p:origin x="21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50AC7-5F75-5540-A613-91DA69DEB59A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24CF-DEC8-CC4A-A654-D894121BE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8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70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12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59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6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48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5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0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78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56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87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0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1B88-E07E-FF42-BF97-3978ED562A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33524828-7CBA-A147-8971-0490D6708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1"/>
          <a:stretch/>
        </p:blipFill>
        <p:spPr>
          <a:xfrm>
            <a:off x="-1" y="0"/>
            <a:ext cx="6858000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43EF1-F3D7-204A-81E9-BE548CCE95FA}"/>
              </a:ext>
            </a:extLst>
          </p:cNvPr>
          <p:cNvSpPr txBox="1"/>
          <p:nvPr/>
        </p:nvSpPr>
        <p:spPr>
          <a:xfrm>
            <a:off x="621179" y="354563"/>
            <a:ext cx="56156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err="1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VoCABULARY</a:t>
            </a:r>
            <a:r>
              <a:rPr lang="en-GB" sz="44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 NINJA</a:t>
            </a:r>
          </a:p>
          <a:p>
            <a:pPr algn="ctr"/>
            <a:r>
              <a:rPr lang="en-GB" sz="3600" dirty="0">
                <a:latin typeface="Phosphate Inline" panose="02000506050000020004" pitchFamily="2" charset="77"/>
                <a:cs typeface="Phosphate Inline" panose="02000506050000020004" pitchFamily="2" charset="77"/>
              </a:rPr>
              <a:t>WHOLE SCHOOL SPELLING </a:t>
            </a:r>
          </a:p>
          <a:p>
            <a:pPr algn="ctr"/>
            <a:r>
              <a:rPr lang="en-GB" sz="3600" dirty="0">
                <a:latin typeface="Phosphate Inline" panose="02000506050000020004" pitchFamily="2" charset="77"/>
                <a:cs typeface="Phosphate Inline" panose="02000506050000020004" pitchFamily="2" charset="77"/>
              </a:rPr>
              <a:t>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DBD17-F446-2044-8C7E-B326AA9B9C28}"/>
              </a:ext>
            </a:extLst>
          </p:cNvPr>
          <p:cNvSpPr txBox="1"/>
          <p:nvPr/>
        </p:nvSpPr>
        <p:spPr>
          <a:xfrm>
            <a:off x="266574" y="2270073"/>
            <a:ext cx="6324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" panose="020B0502020104020203" pitchFamily="34" charset="-79"/>
                <a:ea typeface="STHupo" panose="02010800040101010101" pitchFamily="2" charset="-122"/>
                <a:cs typeface="Gill Sans" panose="020B0502020104020203"/>
              </a:rPr>
              <a:t>Year 6</a:t>
            </a:r>
          </a:p>
          <a:p>
            <a:pPr algn="ctr"/>
            <a:r>
              <a:rPr lang="en-GB" sz="6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ea typeface="STHupo" panose="02010800040101010101" pitchFamily="2" charset="-122"/>
                <a:cs typeface="Gill Sans" panose="020B0502020104020203"/>
              </a:rPr>
              <a:t>Overview</a:t>
            </a:r>
            <a:endParaRPr lang="en-GB" sz="66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" panose="020B0502020104020203" pitchFamily="34" charset="-79"/>
              <a:ea typeface="STHupo" panose="02010800040101010101" pitchFamily="2" charset="-122"/>
              <a:cs typeface="Gill Sans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12718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4755" y="212917"/>
            <a:ext cx="330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u="sng" dirty="0">
                <a:latin typeface="Phosphate Inline" panose="02000506050000020004" pitchFamily="2" charset="77"/>
                <a:cs typeface="Phosphate Inline" panose="02000506050000020004" pitchFamily="2" charset="77"/>
              </a:rPr>
              <a:t>YEAR  6 - WHOLE SCHOOL SPELLING  SYSTEM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171644"/>
              </p:ext>
            </p:extLst>
          </p:nvPr>
        </p:nvGraphicFramePr>
        <p:xfrm>
          <a:off x="185718" y="636842"/>
          <a:ext cx="6486568" cy="9088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8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8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8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8519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Gill Sans MT" panose="020B0502020104020203" pitchFamily="34" charset="0"/>
                        </a:rPr>
                        <a:t>Weeks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806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Gill Sans MT" panose="020B0502020104020203" pitchFamily="34" charset="0"/>
                        </a:rPr>
                        <a:t>Autumn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1. Common Words – Words children are expected to spell correctly at all times.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2. Statutory word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list and adding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prefixes and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suffixes to these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where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appropriate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3. Homophones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and other words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that are often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confused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4. Suffixes</a:t>
                      </a:r>
                    </a:p>
                    <a:p>
                      <a:pPr algn="ctr"/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–able </a:t>
                      </a:r>
                      <a:r>
                        <a:rPr lang="en-GB" sz="900" dirty="0">
                          <a:latin typeface="Gill Sans MT" panose="020B0502020104020203" pitchFamily="34" charset="0"/>
                        </a:rPr>
                        <a:t>and 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ible</a:t>
                      </a:r>
                      <a:endParaRPr lang="en-GB" sz="900" i="1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5. Endings which sound like /</a:t>
                      </a:r>
                      <a:r>
                        <a:rPr lang="en-GB" sz="900" dirty="0" err="1">
                          <a:latin typeface="Gill Sans MT" panose="020B0502020104020203" pitchFamily="34" charset="0"/>
                        </a:rPr>
                        <a:t>ʃəs</a:t>
                      </a:r>
                      <a:r>
                        <a:rPr lang="en-GB" sz="900" dirty="0">
                          <a:latin typeface="Gill Sans MT" panose="020B0502020104020203" pitchFamily="34" charset="0"/>
                        </a:rPr>
                        <a:t>/ spelt 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cious</a:t>
                      </a:r>
                      <a:r>
                        <a:rPr lang="en-GB" sz="900" dirty="0">
                          <a:latin typeface="Gill Sans MT" panose="020B0502020104020203" pitchFamily="34" charset="0"/>
                        </a:rPr>
                        <a:t> or 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tious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6. Suffixes which sound like /</a:t>
                      </a:r>
                      <a:r>
                        <a:rPr lang="en-GB" sz="900" dirty="0" err="1">
                          <a:latin typeface="Gill Sans MT" panose="020B0502020104020203" pitchFamily="34" charset="0"/>
                        </a:rPr>
                        <a:t>ʃəl</a:t>
                      </a:r>
                      <a:r>
                        <a:rPr lang="en-GB" sz="900" dirty="0">
                          <a:latin typeface="Gill Sans MT" panose="020B0502020104020203" pitchFamily="34" charset="0"/>
                        </a:rPr>
                        <a:t>/ 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- </a:t>
                      </a:r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cial</a:t>
                      </a:r>
                      <a:endParaRPr lang="en-GB" sz="900" i="1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7. Review and assessment of spelling taught this half term.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0151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Gill Sans MT" panose="020B0502020104020203" pitchFamily="34" charset="0"/>
                        </a:rPr>
                        <a:t>Autumn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1. Statutory word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list and adding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prefixes and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suffixes to these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where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appropriate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2. Words ending in</a:t>
                      </a:r>
                      <a:r>
                        <a:rPr lang="en-GB" sz="900" baseline="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 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–ant,</a:t>
                      </a:r>
                    </a:p>
                    <a:p>
                      <a:pPr algn="ctr"/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–</a:t>
                      </a:r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ance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/–</a:t>
                      </a:r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ancy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,</a:t>
                      </a:r>
                    </a:p>
                    <a:p>
                      <a:pPr algn="ctr"/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–</a:t>
                      </a:r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ent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,</a:t>
                      </a:r>
                      <a:r>
                        <a:rPr lang="en-GB" sz="900" i="1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 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–</a:t>
                      </a:r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ence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/</a:t>
                      </a:r>
                      <a:r>
                        <a:rPr lang="en-GB" sz="900" i="1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 </a:t>
                      </a:r>
                    </a:p>
                    <a:p>
                      <a:pPr algn="ctr"/>
                      <a:r>
                        <a:rPr lang="en-GB" sz="900" i="1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-</a:t>
                      </a:r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ency</a:t>
                      </a:r>
                      <a:endParaRPr lang="en-GB" sz="900" i="1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Gill Sans" panose="020B05020201040202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3. Adding suffixes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beginning with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vowel letters to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words ending in</a:t>
                      </a:r>
                      <a:r>
                        <a:rPr lang="en-GB" sz="900" baseline="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 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–</a:t>
                      </a:r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fer</a:t>
                      </a:r>
                      <a:endParaRPr lang="en-GB" sz="900" i="1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Gill Sans" panose="020B05020201040202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4. Use of the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hyphen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5. Words with the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/i:/ sound spelt</a:t>
                      </a:r>
                    </a:p>
                    <a:p>
                      <a:pPr algn="ctr"/>
                      <a:r>
                        <a:rPr lang="en-GB" sz="900" dirty="0" err="1">
                          <a:latin typeface="Gill Sans MT" panose="020B0502020104020203" pitchFamily="34" charset="0"/>
                          <a:cs typeface="Gill Sans" panose="020B0502020104020203"/>
                        </a:rPr>
                        <a:t>ie</a:t>
                      </a:r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 normally and</a:t>
                      </a:r>
                    </a:p>
                    <a:p>
                      <a:pPr algn="ctr"/>
                      <a:r>
                        <a:rPr lang="en-GB" sz="900" dirty="0" err="1">
                          <a:latin typeface="Gill Sans MT" panose="020B0502020104020203" pitchFamily="34" charset="0"/>
                          <a:cs typeface="Gill Sans" panose="020B0502020104020203"/>
                        </a:rPr>
                        <a:t>ei</a:t>
                      </a:r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 after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6. Review Endings which sound like /</a:t>
                      </a:r>
                      <a:r>
                        <a:rPr lang="en-GB" sz="900" dirty="0" err="1">
                          <a:latin typeface="Gill Sans MT" panose="020B0502020104020203" pitchFamily="34" charset="0"/>
                          <a:cs typeface="Gill Sans" panose="020B0502020104020203"/>
                        </a:rPr>
                        <a:t>ʃəs</a:t>
                      </a:r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/ spelt 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–</a:t>
                      </a:r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cious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 </a:t>
                      </a:r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or 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–</a:t>
                      </a:r>
                      <a:r>
                        <a:rPr lang="en-GB" sz="900" i="1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 </a:t>
                      </a:r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tious</a:t>
                      </a:r>
                      <a:endParaRPr lang="en-GB" sz="900" i="1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Gill Sans" panose="020B05020201040202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7. Review and assessment of spelling taught this half term.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2327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Gill Sans MT" panose="020B0502020104020203" pitchFamily="34" charset="0"/>
                        </a:rPr>
                        <a:t>Spring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1. Statutory word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list and adding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prefixes and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suffixes to these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where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appropriate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2.  Words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containing the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letter-string</a:t>
                      </a:r>
                    </a:p>
                    <a:p>
                      <a:pPr algn="ctr"/>
                      <a:r>
                        <a:rPr lang="en-GB" sz="900" dirty="0" err="1">
                          <a:latin typeface="Gill Sans MT" panose="020B0502020104020203" pitchFamily="34" charset="0"/>
                          <a:cs typeface="Gill Sans" panose="020B0502020104020203"/>
                        </a:rPr>
                        <a:t>ough</a:t>
                      </a:r>
                      <a:endParaRPr lang="en-GB" sz="9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3.  Words with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‘silent’ letters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(i.e. letters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whose presence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cannot be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predicted from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the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pronunciation of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the word)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4. Homophones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and other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words that are</a:t>
                      </a:r>
                    </a:p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often confused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Gill Sans MT" panose="020B0502020104020203" pitchFamily="34" charset="0"/>
                        </a:rPr>
                        <a:t>5. Revision</a:t>
                      </a:r>
                      <a:r>
                        <a:rPr lang="en-US" sz="900" baseline="0" dirty="0">
                          <a:latin typeface="Gill Sans MT" panose="020B0502020104020203" pitchFamily="34" charset="0"/>
                        </a:rPr>
                        <a:t> of suffix </a:t>
                      </a:r>
                      <a:r>
                        <a:rPr lang="en-US" sz="900" i="1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lang="en-US" sz="900" i="1" baseline="0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ly</a:t>
                      </a:r>
                      <a:r>
                        <a:rPr lang="en-US" sz="900" baseline="0" dirty="0">
                          <a:latin typeface="Gill Sans MT" panose="020B0502020104020203" pitchFamily="34" charset="0"/>
                        </a:rPr>
                        <a:t>.</a:t>
                      </a:r>
                      <a:endParaRPr lang="en-GB" sz="9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Gill Sans MT" panose="020B0502020104020203" pitchFamily="34" charset="0"/>
                        </a:rPr>
                        <a:t>6. The /ɪ/ sound spelt y elsewhere than at the end of words.</a:t>
                      </a:r>
                      <a:endParaRPr lang="en-GB" sz="9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ill Sans MT" panose="020B0502020104020203" pitchFamily="34" charset="0"/>
                        </a:rPr>
                        <a:t>7. Review and assessment of spelling taught this half term.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9059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Gill Sans MT" panose="020B0502020104020203" pitchFamily="34" charset="0"/>
                        </a:rPr>
                        <a:t>Spring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1. Common Words – Words children are expected to spell correctly at all times.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2. Statutory word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list and adding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prefixes and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suffixes to these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where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appropriate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3. Revision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Suffixes 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- </a:t>
                      </a:r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ing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,</a:t>
                      </a:r>
                    </a:p>
                    <a:p>
                      <a:pPr algn="l"/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ed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, </a:t>
                      </a:r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ly</a:t>
                      </a:r>
                      <a:endParaRPr lang="en-GB" sz="900" i="1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4. To use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knowledge of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root and base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words to spell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related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5. Revision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Suffixes </a:t>
                      </a:r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ous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,</a:t>
                      </a:r>
                    </a:p>
                    <a:p>
                      <a:pPr algn="l"/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ation</a:t>
                      </a:r>
                      <a:endParaRPr lang="en-GB" sz="900" i="1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6. Homophones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and near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homophones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7. Review and assessment of spelling taught this half term.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2624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Gill Sans MT" panose="020B0502020104020203" pitchFamily="34" charset="0"/>
                        </a:rPr>
                        <a:t>Summer1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1. Statutory word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list and adding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prefixes and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suffixes to these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where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appropriate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2. Revision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Prefixes</a:t>
                      </a:r>
                    </a:p>
                    <a:p>
                      <a:pPr algn="l"/>
                      <a:endParaRPr lang="en-GB" sz="9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Gill Sans" panose="020B0502020104020203"/>
                      </a:endParaRPr>
                    </a:p>
                    <a:p>
                      <a:pPr algn="l"/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dis-</a:t>
                      </a:r>
                    </a:p>
                    <a:p>
                      <a:pPr algn="l"/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mis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-</a:t>
                      </a:r>
                    </a:p>
                    <a:p>
                      <a:pPr algn="l"/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in-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3. Revision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Prefixes</a:t>
                      </a:r>
                    </a:p>
                    <a:p>
                      <a:pPr algn="l"/>
                      <a:endParaRPr lang="en-GB" sz="900" dirty="0">
                        <a:latin typeface="Gill Sans MT" panose="020B0502020104020203" pitchFamily="34" charset="0"/>
                        <a:cs typeface="Gill Sans" panose="020B0502020104020203"/>
                      </a:endParaRPr>
                    </a:p>
                    <a:p>
                      <a:pPr algn="l"/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inter-</a:t>
                      </a:r>
                    </a:p>
                    <a:p>
                      <a:pPr algn="l"/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super-</a:t>
                      </a:r>
                    </a:p>
                    <a:p>
                      <a:pPr algn="l"/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anti-</a:t>
                      </a:r>
                    </a:p>
                    <a:p>
                      <a:pPr algn="l"/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auto-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4. Revision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More prefixes</a:t>
                      </a:r>
                    </a:p>
                    <a:p>
                      <a:pPr algn="l"/>
                      <a:endParaRPr lang="en-GB" sz="900" dirty="0">
                        <a:latin typeface="Gill Sans MT" panose="020B0502020104020203" pitchFamily="34" charset="0"/>
                        <a:cs typeface="Gill Sans" panose="020B0502020104020203"/>
                      </a:endParaRPr>
                    </a:p>
                    <a:p>
                      <a:pPr algn="l"/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im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-</a:t>
                      </a:r>
                    </a:p>
                    <a:p>
                      <a:pPr algn="l"/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ir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-</a:t>
                      </a:r>
                    </a:p>
                    <a:p>
                      <a:pPr algn="l"/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re-</a:t>
                      </a:r>
                    </a:p>
                    <a:p>
                      <a:pPr algn="l"/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sub-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5. Endings which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sound like /</a:t>
                      </a:r>
                      <a:r>
                        <a:rPr lang="en-GB" sz="900" dirty="0" err="1">
                          <a:latin typeface="Gill Sans MT" panose="020B0502020104020203" pitchFamily="34" charset="0"/>
                          <a:cs typeface="Gill Sans" panose="020B0502020104020203"/>
                        </a:rPr>
                        <a:t>ʃəs</a:t>
                      </a:r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/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spelt </a:t>
                      </a:r>
                      <a:r>
                        <a:rPr lang="en-GB" sz="900" b="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–</a:t>
                      </a:r>
                      <a:r>
                        <a:rPr lang="en-GB" sz="900" b="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cious</a:t>
                      </a:r>
                      <a:r>
                        <a:rPr lang="en-GB" sz="900" b="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 </a:t>
                      </a:r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or 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–</a:t>
                      </a:r>
                    </a:p>
                    <a:p>
                      <a:pPr algn="l"/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tious</a:t>
                      </a:r>
                      <a:endParaRPr lang="en-GB" sz="900" i="1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Gill Sans" panose="020B05020201040202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6. Endings which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sound like /</a:t>
                      </a:r>
                      <a:r>
                        <a:rPr lang="en-GB" sz="900" dirty="0" err="1">
                          <a:latin typeface="Gill Sans MT" panose="020B0502020104020203" pitchFamily="34" charset="0"/>
                          <a:cs typeface="Gill Sans" panose="020B0502020104020203"/>
                        </a:rPr>
                        <a:t>ʃəl</a:t>
                      </a:r>
                      <a:r>
                        <a:rPr lang="en-GB" sz="900" dirty="0">
                          <a:latin typeface="Gill Sans MT" panose="020B0502020104020203" pitchFamily="34" charset="0"/>
                          <a:cs typeface="Gill Sans" panose="020B0502020104020203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Gill Sans MT" panose="020B0502020104020203" pitchFamily="34" charset="0"/>
                        </a:rPr>
                        <a:t>7. Review and assessment of spelling taught this half term.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69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Gill Sans MT" panose="020B0502020104020203" pitchFamily="34" charset="0"/>
                        </a:rPr>
                        <a:t>Summer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1. Statutory word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list and adding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prefixes and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suffixes to these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where</a:t>
                      </a:r>
                    </a:p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appropriate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2. Suffixes </a:t>
                      </a:r>
                      <a:r>
                        <a:rPr lang="en-GB" sz="900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–ant,</a:t>
                      </a:r>
                    </a:p>
                    <a:p>
                      <a:pPr algn="l"/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ance</a:t>
                      </a:r>
                      <a:r>
                        <a:rPr lang="en-GB" sz="900" i="1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ancy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3. Suffixes 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-</a:t>
                      </a:r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ent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,</a:t>
                      </a:r>
                    </a:p>
                    <a:p>
                      <a:pPr algn="l"/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ence</a:t>
                      </a:r>
                      <a:r>
                        <a:rPr lang="en-GB" sz="900" i="1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–ency</a:t>
                      </a:r>
                      <a:r>
                        <a:rPr lang="en-GB" sz="900" dirty="0">
                          <a:latin typeface="Gill Sans MT" panose="020B0502020104020203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4. Suffixes</a:t>
                      </a:r>
                      <a:r>
                        <a:rPr lang="en-GB" sz="900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–able</a:t>
                      </a:r>
                      <a:r>
                        <a:rPr lang="en-GB" sz="900" i="1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–ably.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5. Suffixes 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ible</a:t>
                      </a:r>
                      <a:r>
                        <a:rPr lang="en-GB" sz="900" i="1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 a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nd </a:t>
                      </a:r>
                      <a:r>
                        <a:rPr lang="en-GB" sz="900" i="1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lang="en-GB" sz="900" i="1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ibly</a:t>
                      </a:r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6.</a:t>
                      </a:r>
                      <a:r>
                        <a:rPr lang="en-GB" sz="900" baseline="0" dirty="0">
                          <a:latin typeface="Gill Sans MT" panose="020B0502020104020203" pitchFamily="34" charset="0"/>
                        </a:rPr>
                        <a:t> Words with</a:t>
                      </a:r>
                    </a:p>
                    <a:p>
                      <a:pPr algn="l"/>
                      <a:r>
                        <a:rPr lang="en-GB" sz="900" baseline="0" dirty="0">
                          <a:latin typeface="Gill Sans MT" panose="020B0502020104020203" pitchFamily="34" charset="0"/>
                        </a:rPr>
                        <a:t>‘silent’ 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Gill Sans MT" panose="020B0502020104020203" pitchFamily="34" charset="0"/>
                        </a:rPr>
                        <a:t>7. Review and assessment of spelling taught this half term.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025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536</Words>
  <Application>Microsoft Office PowerPoint</Application>
  <PresentationFormat>A4 Paper (210x297 mm)</PresentationFormat>
  <Paragraphs>147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Gill Sans</vt:lpstr>
      <vt:lpstr>Gill Sans MT</vt:lpstr>
      <vt:lpstr>Phosphate Inline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vocabularyninja@yahoo.com</dc:creator>
  <cp:lastModifiedBy>Nicole Munson</cp:lastModifiedBy>
  <cp:revision>45</cp:revision>
  <dcterms:created xsi:type="dcterms:W3CDTF">2020-04-07T16:27:58Z</dcterms:created>
  <dcterms:modified xsi:type="dcterms:W3CDTF">2023-06-25T08:38:51Z</dcterms:modified>
</cp:coreProperties>
</file>